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3"/>
  </p:notesMasterIdLst>
  <p:sldIdLst>
    <p:sldId id="256" r:id="rId2"/>
    <p:sldId id="286" r:id="rId3"/>
    <p:sldId id="287" r:id="rId4"/>
    <p:sldId id="335" r:id="rId5"/>
    <p:sldId id="336" r:id="rId6"/>
    <p:sldId id="337" r:id="rId7"/>
    <p:sldId id="338" r:id="rId8"/>
    <p:sldId id="339" r:id="rId9"/>
    <p:sldId id="340" r:id="rId10"/>
    <p:sldId id="263" r:id="rId11"/>
    <p:sldId id="264" r:id="rId12"/>
  </p:sldIdLst>
  <p:sldSz cx="12192000" cy="6858000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6416" autoAdjust="0"/>
  </p:normalViewPr>
  <p:slideViewPr>
    <p:cSldViewPr snapToGrid="0" showGuides="1">
      <p:cViewPr varScale="1">
        <p:scale>
          <a:sx n="124" d="100"/>
          <a:sy n="124" d="100"/>
        </p:scale>
        <p:origin x="39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24.10.2024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24.10.2024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24.10.2024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24.10.2024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2122798"/>
            <a:ext cx="11276473" cy="789451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4 . Веб-концепции </a:t>
            </a:r>
            <a:r>
              <a:rPr lang="en-US" sz="4000" dirty="0">
                <a:latin typeface="Tahoma" panose="020B0604030504040204" pitchFamily="34" charset="0"/>
                <a:ea typeface="Times New Roman" panose="02020603050405020304" pitchFamily="18" charset="0"/>
              </a:rPr>
              <a:t>PHP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2917" y="2572307"/>
            <a:ext cx="9360000" cy="262722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Стандарт 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HTTP/1.1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$_GET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и $_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POST</a:t>
            </a: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Обработка данных формы</a:t>
            </a:r>
            <a:endParaRPr lang="en-US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Cookies</a:t>
            </a:r>
          </a:p>
          <a:p>
            <a:r>
              <a:rPr lang="en-US" sz="28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Сессии</a:t>
            </a: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Стандарт </a:t>
            </a:r>
            <a:r>
              <a:rPr lang="en-US" dirty="0"/>
              <a:t>HTTP/1.1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1322446"/>
            <a:ext cx="927159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0" i="0" u="none" strike="noStrike" baseline="0" dirty="0"/>
              <a:t>HTTP (</a:t>
            </a:r>
            <a:r>
              <a:rPr lang="ru-RU" sz="2000" b="0" i="0" u="none" strike="noStrike" baseline="0" dirty="0" err="1"/>
              <a:t>Hypertext</a:t>
            </a:r>
            <a:r>
              <a:rPr lang="ru-RU" sz="2000" b="0" i="0" u="none" strike="noStrike" baseline="0" dirty="0"/>
              <a:t> Transfer Protocol) — это протокол, который используется для передачи данных в сети Интернет. Версия HTTP/1.1 — это улучшение первоначальной версии HTTP/1.0, введённая для повышения эффективности взаимодействия между клиентом и сервером. Ключевые особенности стандарта HTTP/1.1:</a:t>
            </a:r>
            <a:endParaRPr lang="ru-RU" sz="2000" dirty="0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E00DDF9D-E3D6-53B8-2464-EB450C25F5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3348" y="3219609"/>
            <a:ext cx="9360000" cy="3503919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Установление постоянного соединения </a:t>
            </a: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(</a:t>
            </a:r>
            <a:r>
              <a:rPr lang="ru-RU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persistent</a:t>
            </a: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connection</a:t>
            </a: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): HTTP/1.1 поддерживает повторное использование одного и того же соединения для передачи нескольких запросов и ответов, что значительно улучшает производительность.</a:t>
            </a:r>
            <a:endParaRPr lang="en-US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Кэширование</a:t>
            </a: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: HTTP/1.1 добавляет заголовки, позволяющие управлять кэшированием данных на стороне клиента.</a:t>
            </a:r>
          </a:p>
          <a:p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ru-RU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Поддержка передачи больших файлов</a:t>
            </a: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: этот стандарт позволяет передавать большие файлы или медиафайлы по частям.</a:t>
            </a:r>
            <a:endParaRPr lang="en-US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Улучшенная работа с методами HTTP</a:t>
            </a: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: методы POST, GET, PUT, DELETE и другие используются для выполнения различных операций.</a:t>
            </a:r>
            <a:endParaRPr lang="en-US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Управление потоками данных</a:t>
            </a:r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: HTTP/1.1 добавляет возможность обработки нескольких запросов параллельно с минимальной задержкой.</a:t>
            </a:r>
          </a:p>
        </p:txBody>
      </p:sp>
    </p:spTree>
    <p:extLst>
      <p:ext uri="{BB962C8B-B14F-4D97-AF65-F5344CB8AC3E}">
        <p14:creationId xmlns:p14="http://schemas.microsoft.com/office/powerpoint/2010/main" val="47404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en-US" dirty="0"/>
              <a:t>$_GET </a:t>
            </a:r>
            <a:r>
              <a:rPr lang="ru-RU" dirty="0"/>
              <a:t>и $_</a:t>
            </a:r>
            <a:r>
              <a:rPr lang="en-US" dirty="0"/>
              <a:t>POST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50321" y="1126954"/>
            <a:ext cx="9271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$_GET </a:t>
            </a:r>
            <a:r>
              <a:rPr lang="ru-RU" sz="2000" b="0" i="0" u="none" strike="noStrike" baseline="0" dirty="0"/>
              <a:t>и </a:t>
            </a:r>
            <a:r>
              <a:rPr lang="ru-RU" sz="2000" b="1" i="0" u="none" strike="noStrike" baseline="0" dirty="0"/>
              <a:t>$_POST </a:t>
            </a:r>
            <a:r>
              <a:rPr lang="ru-RU" sz="2000" b="0" i="0" u="none" strike="noStrike" baseline="0" dirty="0"/>
              <a:t>— это глобальные массивы в PHP, которые используются для получения данных из формы, переданных через методы HTTP.</a:t>
            </a:r>
            <a:endParaRPr lang="ru-RU" sz="2000" dirty="0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E00DDF9D-E3D6-53B8-2464-EB450C25F5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7260" y="2208760"/>
            <a:ext cx="7639164" cy="239755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Используется для передачи данных через URL. Все переданные значения отображаются в строке запроса.</a:t>
            </a:r>
            <a:endParaRPr lang="en-US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Обычно используется для запросов, где не требуется передача чувствительной информации, так как параметры передаются открыто.</a:t>
            </a:r>
            <a:endParaRPr lang="en-US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Пример URL с использованием GET: </a:t>
            </a:r>
            <a:r>
              <a:rPr lang="ru-RU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http://example.com?name=John&amp;age=25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EB5EC-F8E2-A403-B7C8-0F312333AD4F}"/>
              </a:ext>
            </a:extLst>
          </p:cNvPr>
          <p:cNvSpPr txBox="1"/>
          <p:nvPr/>
        </p:nvSpPr>
        <p:spPr>
          <a:xfrm>
            <a:off x="167814" y="3007426"/>
            <a:ext cx="9386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/>
              <a:t>$_GET</a:t>
            </a:r>
            <a:endParaRPr lang="ru-RU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27FB8-F1E5-4120-747D-8419277FC4B8}"/>
              </a:ext>
            </a:extLst>
          </p:cNvPr>
          <p:cNvSpPr txBox="1"/>
          <p:nvPr/>
        </p:nvSpPr>
        <p:spPr>
          <a:xfrm>
            <a:off x="167814" y="5330936"/>
            <a:ext cx="1092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/>
              <a:t>$_POST</a:t>
            </a:r>
            <a:endParaRPr lang="ru-RU" sz="2000" b="1" dirty="0"/>
          </a:p>
        </p:txBody>
      </p:sp>
      <p:sp>
        <p:nvSpPr>
          <p:cNvPr id="6" name="Объект 30">
            <a:extLst>
              <a:ext uri="{FF2B5EF4-FFF2-40B4-BE49-F238E27FC236}">
                <a16:creationId xmlns:a16="http://schemas.microsoft.com/office/drawing/2014/main" id="{A1DD9106-4FDD-7275-CDF2-6E77B50477A1}"/>
              </a:ext>
            </a:extLst>
          </p:cNvPr>
          <p:cNvSpPr txBox="1">
            <a:spLocks/>
          </p:cNvSpPr>
          <p:nvPr/>
        </p:nvSpPr>
        <p:spPr>
          <a:xfrm>
            <a:off x="1397260" y="5093038"/>
            <a:ext cx="7639164" cy="1622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Используется для передачи данных через тело HTTP-запроса. Данные не видны в URL.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Применяется, когда необходимо передать конфиденциальные или большие объёмы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00604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Обработка данных формы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50321" y="1321924"/>
            <a:ext cx="92715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Обработка данных формы </a:t>
            </a:r>
            <a:r>
              <a:rPr lang="ru-RU" sz="2000" i="0" u="none" strike="noStrike" baseline="0" dirty="0"/>
              <a:t>— важная часть создания веб-приложений. Данные могут быть отправлены методом GET или POST. PHP предоставляет мощные средства для их обработки.</a:t>
            </a:r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EB5EC-F8E2-A403-B7C8-0F312333AD4F}"/>
              </a:ext>
            </a:extLst>
          </p:cNvPr>
          <p:cNvSpPr txBox="1"/>
          <p:nvPr/>
        </p:nvSpPr>
        <p:spPr>
          <a:xfrm>
            <a:off x="706120" y="2551848"/>
            <a:ext cx="48498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Шаги обработки данных формы:</a:t>
            </a:r>
            <a:endParaRPr lang="ru-RU" sz="2000" b="1" dirty="0"/>
          </a:p>
        </p:txBody>
      </p:sp>
      <p:sp>
        <p:nvSpPr>
          <p:cNvPr id="6" name="Объект 30">
            <a:extLst>
              <a:ext uri="{FF2B5EF4-FFF2-40B4-BE49-F238E27FC236}">
                <a16:creationId xmlns:a16="http://schemas.microsoft.com/office/drawing/2014/main" id="{A1DD9106-4FDD-7275-CDF2-6E77B50477A1}"/>
              </a:ext>
            </a:extLst>
          </p:cNvPr>
          <p:cNvSpPr txBox="1">
            <a:spLocks/>
          </p:cNvSpPr>
          <p:nvPr/>
        </p:nvSpPr>
        <p:spPr>
          <a:xfrm>
            <a:off x="1212843" y="3356446"/>
            <a:ext cx="7639164" cy="2698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Создание формы HTML: Форма содержит элементы ввода данных и атрибут </a:t>
            </a:r>
            <a:r>
              <a:rPr lang="ru-RU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action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, указывающий, куда отправлять данные.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Получение данных в PHP: Используются глобальные массивы $_GET или $_POST для доступа к отправленным данным.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Очистка и валидация данных: Необходимо очистить входные данные, чтобы избежать XSS и SQL-инъекций.</a:t>
            </a:r>
          </a:p>
        </p:txBody>
      </p:sp>
    </p:spTree>
    <p:extLst>
      <p:ext uri="{BB962C8B-B14F-4D97-AF65-F5344CB8AC3E}">
        <p14:creationId xmlns:p14="http://schemas.microsoft.com/office/powerpoint/2010/main" val="116069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en-US" dirty="0"/>
              <a:t>Cookies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1131697"/>
            <a:ext cx="98152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i="0" u="none" strike="noStrike" baseline="0" dirty="0"/>
              <a:t>Cookies </a:t>
            </a:r>
            <a:r>
              <a:rPr lang="ru-RU" sz="2000" i="0" u="none" strike="noStrike" baseline="0" dirty="0"/>
              <a:t>— это небольшие файлы, которые сервер сохраняет на компьютере пользователя. Они используются для хранения данных, которые сохраняются между сессиями, например, информация о пользователе.</a:t>
            </a:r>
            <a:endParaRPr lang="ru-RU" sz="2000" dirty="0"/>
          </a:p>
        </p:txBody>
      </p:sp>
      <p:sp>
        <p:nvSpPr>
          <p:cNvPr id="6" name="Объект 30">
            <a:extLst>
              <a:ext uri="{FF2B5EF4-FFF2-40B4-BE49-F238E27FC236}">
                <a16:creationId xmlns:a16="http://schemas.microsoft.com/office/drawing/2014/main" id="{A1DD9106-4FDD-7275-CDF2-6E77B50477A1}"/>
              </a:ext>
            </a:extLst>
          </p:cNvPr>
          <p:cNvSpPr txBox="1">
            <a:spLocks/>
          </p:cNvSpPr>
          <p:nvPr/>
        </p:nvSpPr>
        <p:spPr>
          <a:xfrm>
            <a:off x="1205160" y="2386372"/>
            <a:ext cx="7639164" cy="17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Установка </a:t>
            </a:r>
            <a:r>
              <a:rPr lang="ru-RU" b="1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cookies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: Используется функция </a:t>
            </a:r>
            <a:r>
              <a:rPr lang="ru-RU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setcookie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().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Получение </a:t>
            </a:r>
            <a:r>
              <a:rPr lang="ru-RU" b="1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cookies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: После установки куки можно получить через глобальный массив $_COOKIE.</a:t>
            </a:r>
            <a:endParaRPr lang="en-US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Удаление </a:t>
            </a:r>
            <a:r>
              <a:rPr lang="ru-RU" b="1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cookies</a:t>
            </a:r>
            <a:r>
              <a:rPr lang="ru-RU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: Для удаления куки нужно установить его с истекшим временем.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FF0B86-3DC2-AC9B-80B6-C78F8084D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4334872"/>
            <a:ext cx="11450648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Сессии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706120" y="1131697"/>
            <a:ext cx="981522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dirty="0"/>
              <a:t>Сессии</a:t>
            </a:r>
            <a:r>
              <a:rPr lang="ru-RU" sz="2000" dirty="0"/>
              <a:t> — это механизм для хранения информации о пользователе на сервере, который сохраняется на протяжении нескольких страниц. В отличие от </a:t>
            </a:r>
            <a:r>
              <a:rPr lang="ru-RU" sz="2000" dirty="0" err="1"/>
              <a:t>cookies</a:t>
            </a:r>
            <a:r>
              <a:rPr lang="ru-RU" sz="2000" dirty="0"/>
              <a:t>, данные сессий хранятся на сервере, а не на клиенте, что делает их более безопасными для хранения конфиденциальной информации.</a:t>
            </a:r>
          </a:p>
        </p:txBody>
      </p:sp>
      <p:sp>
        <p:nvSpPr>
          <p:cNvPr id="6" name="Объект 30">
            <a:extLst>
              <a:ext uri="{FF2B5EF4-FFF2-40B4-BE49-F238E27FC236}">
                <a16:creationId xmlns:a16="http://schemas.microsoft.com/office/drawing/2014/main" id="{A1DD9106-4FDD-7275-CDF2-6E77B50477A1}"/>
              </a:ext>
            </a:extLst>
          </p:cNvPr>
          <p:cNvSpPr txBox="1">
            <a:spLocks/>
          </p:cNvSpPr>
          <p:nvPr/>
        </p:nvSpPr>
        <p:spPr>
          <a:xfrm>
            <a:off x="933732" y="3118569"/>
            <a:ext cx="9360000" cy="32378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Запуск сессии: 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Для работы с сессиями необходимо вызвать функцию </a:t>
            </a:r>
            <a:r>
              <a:rPr lang="ru-RU" sz="24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session_start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() в начале каждой страницы.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Запись данных в сессию: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Данные хранятся в массиве $_SESSION.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Чтение данных из сессии: 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Доступ к данным осуществляется через массив $_SESSION.</a:t>
            </a:r>
          </a:p>
          <a:p>
            <a:r>
              <a:rPr lang="ru-RU" sz="24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Закрытие сессии: 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Для завершения сессии и удаления всех данных используется </a:t>
            </a:r>
            <a:r>
              <a:rPr lang="ru-RU" sz="24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session_destroy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12198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Сессии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97607-EF52-52C6-D9F4-DD4CCF721042}"/>
              </a:ext>
            </a:extLst>
          </p:cNvPr>
          <p:cNvSpPr txBox="1"/>
          <p:nvPr/>
        </p:nvSpPr>
        <p:spPr>
          <a:xfrm>
            <a:off x="629279" y="1538951"/>
            <a:ext cx="8015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dirty="0"/>
              <a:t>Практический пример работы с сессиями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75EE48-589F-A886-9FC6-FA7B86EEF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48" y="2479253"/>
            <a:ext cx="8487960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6745"/>
          </a:xfrm>
        </p:spPr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Cookies </a:t>
            </a:r>
            <a:r>
              <a:rPr lang="ru-RU" dirty="0"/>
              <a:t>и Сессий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6" name="Объект 30">
            <a:extLst>
              <a:ext uri="{FF2B5EF4-FFF2-40B4-BE49-F238E27FC236}">
                <a16:creationId xmlns:a16="http://schemas.microsoft.com/office/drawing/2014/main" id="{A1DD9106-4FDD-7275-CDF2-6E77B50477A1}"/>
              </a:ext>
            </a:extLst>
          </p:cNvPr>
          <p:cNvSpPr txBox="1">
            <a:spLocks/>
          </p:cNvSpPr>
          <p:nvPr/>
        </p:nvSpPr>
        <p:spPr>
          <a:xfrm>
            <a:off x="1072044" y="1735443"/>
            <a:ext cx="7964379" cy="488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Cookies хранят данные на стороне клиента, а сессии — на сервере.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Cookies могут хранить данные долгое время, пока их не удалит пользователь или сервер, сессии же удаляются после окончания работы пользователя (или истечения таймаута сессии).</a:t>
            </a:r>
          </a:p>
          <a:p>
            <a:pPr marL="0" indent="0">
              <a:buNone/>
            </a:pPr>
            <a:endParaRPr lang="ru-RU" sz="2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Cookies могут быть доступны для сторонних сайтов, если не настроены соответствующим образом, сессии более безопасны в этом отношении.</a:t>
            </a:r>
          </a:p>
        </p:txBody>
      </p:sp>
    </p:spTree>
    <p:extLst>
      <p:ext uri="{BB962C8B-B14F-4D97-AF65-F5344CB8AC3E}">
        <p14:creationId xmlns:p14="http://schemas.microsoft.com/office/powerpoint/2010/main" val="37172145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641</Words>
  <Application>Microsoft Office PowerPoint</Application>
  <PresentationFormat>Широкоэкранный</PresentationFormat>
  <Paragraphs>58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Tahoma</vt:lpstr>
      <vt:lpstr>Arial</vt:lpstr>
      <vt:lpstr>Wingdings 3</vt:lpstr>
      <vt:lpstr>Calibri</vt:lpstr>
      <vt:lpstr>Open Sans</vt:lpstr>
      <vt:lpstr>Тема Office</vt:lpstr>
      <vt:lpstr>Модуль 4 . Веб-концепции PHP</vt:lpstr>
      <vt:lpstr>В этом модуле мы рассмотрим:</vt:lpstr>
      <vt:lpstr>Стандарт HTTP/1.1</vt:lpstr>
      <vt:lpstr>$_GET и $_POST</vt:lpstr>
      <vt:lpstr>Обработка данных формы</vt:lpstr>
      <vt:lpstr>Cookies</vt:lpstr>
      <vt:lpstr>Сессии</vt:lpstr>
      <vt:lpstr>Сессии</vt:lpstr>
      <vt:lpstr>Сравнение Cookies и Сессий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Пользователь</cp:lastModifiedBy>
  <cp:revision>165</cp:revision>
  <dcterms:created xsi:type="dcterms:W3CDTF">2023-04-14T11:23:01Z</dcterms:created>
  <dcterms:modified xsi:type="dcterms:W3CDTF">2024-10-24T13:08:32Z</dcterms:modified>
</cp:coreProperties>
</file>